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73" r:id="rId10"/>
    <p:sldId id="274" r:id="rId11"/>
    <p:sldId id="275" r:id="rId12"/>
    <p:sldId id="264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E4BD56-296D-3D50-9656-AD902357EEAE}" v="3" dt="2021-01-25T11:25:01.009"/>
    <p1510:client id="{092A4C7B-7941-3918-9B59-F860C7F25C30}" v="284" dt="2021-01-25T09:29:30.554"/>
    <p1510:client id="{187BD345-1FE7-41DC-B06F-32F07A8FE8E9}" v="3" dt="2021-01-25T11:23:43.782"/>
    <p1510:client id="{D11750E0-FDD4-694C-37AE-11B12D74F99F}" v="51" dt="2021-01-25T11:21:13.6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884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40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510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8575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0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7400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465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842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193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4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73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21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56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07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249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72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493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667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python.org/download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c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try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anaconda.com/products/individua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jetbrains.com/lp/pycharm-anaconda/?=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7E134C76-7FB4-4BB7-9322-DD8A4B179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Snip Single Corner Rectangle 17">
            <a:extLst>
              <a:ext uri="{FF2B5EF4-FFF2-40B4-BE49-F238E27FC236}">
                <a16:creationId xmlns:a16="http://schemas.microsoft.com/office/drawing/2014/main" id="{C0C57804-4F33-4D85-AA3E-DA0F214BB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08037" y="1929084"/>
            <a:ext cx="9678988" cy="2066926"/>
          </a:xfrm>
        </p:spPr>
        <p:txBody>
          <a:bodyPr>
            <a:normAutofit/>
          </a:bodyPr>
          <a:lstStyle/>
          <a:p>
            <a:r>
              <a:rPr lang="pt-PT" sz="6000" b="1">
                <a:solidFill>
                  <a:schemeClr val="tx2"/>
                </a:solidFill>
                <a:ea typeface="+mj-lt"/>
                <a:cs typeface="+mj-lt"/>
              </a:rPr>
              <a:t>B, A, </a:t>
            </a:r>
            <a:r>
              <a:rPr lang="pt-PT" sz="6000" b="1" err="1">
                <a:solidFill>
                  <a:schemeClr val="tx2"/>
                </a:solidFill>
                <a:ea typeface="+mj-lt"/>
                <a:cs typeface="+mj-lt"/>
              </a:rPr>
              <a:t>Ba</a:t>
            </a:r>
            <a:r>
              <a:rPr lang="pt-PT" sz="6000" b="1">
                <a:solidFill>
                  <a:schemeClr val="tx2"/>
                </a:solidFill>
                <a:ea typeface="+mj-lt"/>
                <a:cs typeface="+mj-lt"/>
              </a:rPr>
              <a:t> em </a:t>
            </a:r>
            <a:r>
              <a:rPr lang="pt-PT" sz="6000" b="1" err="1">
                <a:solidFill>
                  <a:schemeClr val="tx2"/>
                </a:solidFill>
                <a:ea typeface="+mj-lt"/>
                <a:cs typeface="+mj-lt"/>
              </a:rPr>
              <a:t>Python</a:t>
            </a:r>
            <a:endParaRPr lang="pt-PT" sz="6000" b="1">
              <a:solidFill>
                <a:schemeClr val="tx2"/>
              </a:solidFill>
              <a:ea typeface="+mj-lt"/>
              <a:cs typeface="+mj-lt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4212" y="4648198"/>
            <a:ext cx="2659063" cy="1575956"/>
          </a:xfrm>
        </p:spPr>
        <p:txBody>
          <a:bodyPr>
            <a:normAutofit/>
          </a:bodyPr>
          <a:lstStyle/>
          <a:p>
            <a:r>
              <a:rPr lang="pt-PT" b="1">
                <a:solidFill>
                  <a:schemeClr val="tx1">
                    <a:alpha val="80000"/>
                  </a:schemeClr>
                </a:solidFill>
              </a:rPr>
              <a:t>Diana Mendes</a:t>
            </a:r>
          </a:p>
          <a:p>
            <a:r>
              <a:rPr lang="pt-PT" b="1">
                <a:solidFill>
                  <a:schemeClr val="tx1">
                    <a:alpha val="80000"/>
                  </a:schemeClr>
                </a:solidFill>
              </a:rPr>
              <a:t>Filipe Ferreira</a:t>
            </a:r>
          </a:p>
          <a:p>
            <a:r>
              <a:rPr lang="pt-PT" b="1">
                <a:solidFill>
                  <a:schemeClr val="tx1">
                    <a:alpha val="80000"/>
                  </a:schemeClr>
                </a:solidFill>
              </a:rPr>
              <a:t>Thiago Borba</a:t>
            </a:r>
          </a:p>
        </p:txBody>
      </p:sp>
      <p:pic>
        <p:nvPicPr>
          <p:cNvPr id="4" name="Imagem 6">
            <a:extLst>
              <a:ext uri="{FF2B5EF4-FFF2-40B4-BE49-F238E27FC236}">
                <a16:creationId xmlns:a16="http://schemas.microsoft.com/office/drawing/2014/main" id="{C1B08F7B-E80A-462E-93F1-9DB0AB900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5819" y="6276381"/>
            <a:ext cx="2253961" cy="361950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E5C5931A-B37A-4E5D-881B-24458E491E2D}"/>
              </a:ext>
            </a:extLst>
          </p:cNvPr>
          <p:cNvGrpSpPr/>
          <p:nvPr/>
        </p:nvGrpSpPr>
        <p:grpSpPr>
          <a:xfrm>
            <a:off x="9092406" y="375189"/>
            <a:ext cx="2789237" cy="1968010"/>
            <a:chOff x="8006557" y="1506039"/>
            <a:chExt cx="2789237" cy="1968010"/>
          </a:xfrm>
        </p:grpSpPr>
        <p:pic>
          <p:nvPicPr>
            <p:cNvPr id="8" name="Imagem 8">
              <a:extLst>
                <a:ext uri="{FF2B5EF4-FFF2-40B4-BE49-F238E27FC236}">
                  <a16:creationId xmlns:a16="http://schemas.microsoft.com/office/drawing/2014/main" id="{82F1B4B1-477E-4ECF-AC9C-0CAA8969D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154987" y="1506039"/>
              <a:ext cx="2492375" cy="1834450"/>
            </a:xfrm>
            <a:prstGeom prst="rect">
              <a:avLst/>
            </a:prstGeom>
          </p:spPr>
        </p:pic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BF09B14D-7E93-483A-A955-5D3E07E520A6}"/>
                </a:ext>
              </a:extLst>
            </p:cNvPr>
            <p:cNvSpPr txBox="1"/>
            <p:nvPr/>
          </p:nvSpPr>
          <p:spPr>
            <a:xfrm>
              <a:off x="8006557" y="2766163"/>
              <a:ext cx="27892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sz="2000" b="1"/>
                <a:t>ACADEMIA BUSINESS ANALYTICS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89777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EB88142C-D3C4-43DC-A844-A7D9ECB0F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3F7EBEB-9822-4977-87B1-61F1D39505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213" y="685799"/>
            <a:ext cx="5608461" cy="4892676"/>
          </a:xfrm>
        </p:spPr>
        <p:txBody>
          <a:bodyPr anchor="ctr">
            <a:normAutofit/>
          </a:bodyPr>
          <a:lstStyle/>
          <a:p>
            <a:pPr algn="r"/>
            <a:r>
              <a:rPr lang="pt-PT" sz="5200"/>
              <a:t>Principais concorrentes</a:t>
            </a:r>
            <a:endParaRPr lang="pt-P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6DC9EF-092A-4FEF-8A40-0E509CA79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bg2">
              <a:alpha val="9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B21279-5416-47A9-BAF8-99D3D027CF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14254" y="685799"/>
            <a:ext cx="6035771" cy="4891752"/>
          </a:xfrm>
        </p:spPr>
        <p:txBody>
          <a:bodyPr anchor="ctr">
            <a:normAutofit/>
          </a:bodyPr>
          <a:lstStyle/>
          <a:p>
            <a:pPr marL="342900" indent="-3429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v"/>
            </a:pPr>
            <a:r>
              <a:rPr lang="pt-PT" sz="3700">
                <a:solidFill>
                  <a:schemeClr val="tx2">
                    <a:lumMod val="60000"/>
                    <a:lumOff val="40000"/>
                  </a:schemeClr>
                </a:solidFill>
              </a:rPr>
              <a:t>Perl</a:t>
            </a:r>
            <a:endParaRPr lang="pt-PT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90000"/>
              </a:lnSpc>
              <a:buClr>
                <a:srgbClr val="FFFFFF"/>
              </a:buClr>
            </a:pPr>
            <a:endParaRPr lang="pt-PT" sz="37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342900" indent="-3429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v"/>
            </a:pPr>
            <a:r>
              <a:rPr lang="pt-PT" sz="3700">
                <a:solidFill>
                  <a:schemeClr val="tx2">
                    <a:lumMod val="60000"/>
                    <a:lumOff val="40000"/>
                  </a:schemeClr>
                </a:solidFill>
              </a:rPr>
              <a:t>Ruby</a:t>
            </a:r>
          </a:p>
        </p:txBody>
      </p:sp>
    </p:spTree>
    <p:extLst>
      <p:ext uri="{BB962C8B-B14F-4D97-AF65-F5344CB8AC3E}">
        <p14:creationId xmlns:p14="http://schemas.microsoft.com/office/powerpoint/2010/main" val="287913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EB88142C-D3C4-43DC-A844-A7D9ECB0F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6DC9EF-092A-4FEF-8A40-0E509CA79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bg2">
              <a:alpha val="9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B21279-5416-47A9-BAF8-99D3D027CF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2311" y="830942"/>
            <a:ext cx="6035771" cy="489175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pt-PT" sz="3700" err="1">
                <a:solidFill>
                  <a:schemeClr val="tx1"/>
                </a:solidFill>
              </a:rPr>
              <a:t>Why</a:t>
            </a:r>
            <a:r>
              <a:rPr lang="pt-PT" sz="3700">
                <a:solidFill>
                  <a:schemeClr val="tx1"/>
                </a:solidFill>
              </a:rPr>
              <a:t> </a:t>
            </a:r>
            <a:r>
              <a:rPr lang="pt-PT" sz="3700" err="1">
                <a:solidFill>
                  <a:schemeClr val="tx1"/>
                </a:solidFill>
              </a:rPr>
              <a:t>not</a:t>
            </a:r>
            <a:r>
              <a:rPr lang="pt-PT" sz="3700">
                <a:solidFill>
                  <a:schemeClr val="tx1"/>
                </a:solidFill>
              </a:rPr>
              <a:t> </a:t>
            </a:r>
            <a:r>
              <a:rPr lang="pt-PT" sz="3700" err="1">
                <a:solidFill>
                  <a:schemeClr val="tx1"/>
                </a:solidFill>
              </a:rPr>
              <a:t>Python</a:t>
            </a:r>
            <a:r>
              <a:rPr lang="pt-PT" sz="3700">
                <a:solidFill>
                  <a:schemeClr val="tx1"/>
                </a:solidFill>
              </a:rPr>
              <a:t>?</a:t>
            </a:r>
          </a:p>
          <a:p>
            <a:pPr marL="571500" indent="-571500">
              <a:lnSpc>
                <a:spcPct val="90000"/>
              </a:lnSpc>
              <a:buFont typeface="Wingdings" panose="05040102010807070707" pitchFamily="18" charset="2"/>
              <a:buChar char="Ø"/>
            </a:pPr>
            <a:r>
              <a:rPr lang="pt-PT" sz="3700">
                <a:solidFill>
                  <a:schemeClr val="tx1"/>
                </a:solidFill>
              </a:rPr>
              <a:t>Programação de baixo nível</a:t>
            </a:r>
          </a:p>
          <a:p>
            <a:pPr marL="571500" indent="-5715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Ø"/>
            </a:pPr>
            <a:r>
              <a:rPr lang="pt-PT" sz="3700">
                <a:solidFill>
                  <a:schemeClr val="tx1"/>
                </a:solidFill>
              </a:rPr>
              <a:t>Aplicações para plataformas móveis</a:t>
            </a:r>
          </a:p>
          <a:p>
            <a:pPr marL="571500" indent="-5715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Ø"/>
            </a:pPr>
            <a:endParaRPr lang="pt-PT" sz="37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571500" indent="-5715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Ø"/>
            </a:pPr>
            <a:endParaRPr lang="pt-PT" sz="37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0C09FE71-ADDF-4F2A-9932-B41F40428D65}"/>
              </a:ext>
            </a:extLst>
          </p:cNvPr>
          <p:cNvSpPr txBox="1">
            <a:spLocks/>
          </p:cNvSpPr>
          <p:nvPr/>
        </p:nvSpPr>
        <p:spPr>
          <a:xfrm>
            <a:off x="-3517" y="685799"/>
            <a:ext cx="6035771" cy="48917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buClr>
                <a:srgbClr val="FFFFFF"/>
              </a:buClr>
            </a:pPr>
            <a:r>
              <a:rPr lang="pt-PT" sz="3700" err="1">
                <a:solidFill>
                  <a:schemeClr val="tx1"/>
                </a:solidFill>
              </a:rPr>
              <a:t>Why</a:t>
            </a:r>
            <a:r>
              <a:rPr lang="pt-PT" sz="3700">
                <a:solidFill>
                  <a:schemeClr val="tx1"/>
                </a:solidFill>
              </a:rPr>
              <a:t> </a:t>
            </a:r>
            <a:r>
              <a:rPr lang="pt-PT" sz="3700" err="1">
                <a:solidFill>
                  <a:schemeClr val="tx1"/>
                </a:solidFill>
              </a:rPr>
              <a:t>Python</a:t>
            </a:r>
            <a:r>
              <a:rPr lang="pt-PT" sz="3700">
                <a:solidFill>
                  <a:schemeClr val="tx1"/>
                </a:solidFill>
              </a:rPr>
              <a:t>?</a:t>
            </a:r>
          </a:p>
          <a:p>
            <a:pPr marL="571500" indent="-571500">
              <a:lnSpc>
                <a:spcPct val="90000"/>
              </a:lnSpc>
              <a:buFont typeface="Wingdings" panose="05040102010807070707" pitchFamily="18" charset="2"/>
              <a:buChar char="ü"/>
            </a:pPr>
            <a:r>
              <a:rPr lang="pt-PT" sz="3700">
                <a:solidFill>
                  <a:schemeClr val="tx1"/>
                </a:solidFill>
              </a:rPr>
              <a:t>Fácil de ensinar;</a:t>
            </a:r>
          </a:p>
          <a:p>
            <a:pPr marL="571500" indent="-5715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ü"/>
            </a:pPr>
            <a:r>
              <a:rPr lang="pt-PT" sz="3700">
                <a:solidFill>
                  <a:schemeClr val="tx1"/>
                </a:solidFill>
              </a:rPr>
              <a:t>Fácil de aprender;</a:t>
            </a:r>
          </a:p>
          <a:p>
            <a:pPr marL="571500" indent="-5715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ü"/>
            </a:pPr>
            <a:r>
              <a:rPr lang="pt-PT" sz="3700">
                <a:solidFill>
                  <a:schemeClr val="tx1"/>
                </a:solidFill>
              </a:rPr>
              <a:t>Fácil de utilizar;</a:t>
            </a:r>
          </a:p>
          <a:p>
            <a:pPr marL="571500" indent="-5715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ü"/>
            </a:pPr>
            <a:r>
              <a:rPr lang="pt-PT" sz="3700">
                <a:solidFill>
                  <a:schemeClr val="tx1"/>
                </a:solidFill>
              </a:rPr>
              <a:t>Fácil de entender;</a:t>
            </a:r>
          </a:p>
          <a:p>
            <a:pPr marL="571500" indent="-5715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ü"/>
            </a:pPr>
            <a:r>
              <a:rPr lang="pt-PT" sz="3700">
                <a:solidFill>
                  <a:schemeClr val="tx1"/>
                </a:solidFill>
              </a:rPr>
              <a:t>Fácil de obter</a:t>
            </a:r>
          </a:p>
        </p:txBody>
      </p:sp>
      <p:pic>
        <p:nvPicPr>
          <p:cNvPr id="9" name="Imagem 10" descr="Uma imagem com texto&#10;&#10;Descrição gerada automaticamente">
            <a:extLst>
              <a:ext uri="{FF2B5EF4-FFF2-40B4-BE49-F238E27FC236}">
                <a16:creationId xmlns:a16="http://schemas.microsoft.com/office/drawing/2014/main" id="{4CFB9C17-822A-48E2-A240-911D00D1C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591" y="4502830"/>
            <a:ext cx="2370818" cy="235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419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CC7770B-E4E1-42D6-9437-DAA4A3A9E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26DE5B-A1A6-4746-8EF7-4D6809ED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77A3DDA-BF17-4302-867E-EBFD777B0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BE30704-4227-4B7B-BDB8-BFCF3908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23B1E7-AEA4-42D8-8F4A-9D116F296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21B6244-6EAE-442C-ACCF-8146103EC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90FE681-1E05-478A-89DC-5F7AB37CF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1028EE-6D4E-4129-A7EB-B13DA1892A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3747111" cy="4892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 b="1" err="1"/>
              <a:t>Programas</a:t>
            </a:r>
            <a:endParaRPr lang="en-US" sz="4400" err="1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E2F21DC-5F0E-42CF-B89C-C1E25E175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0783" y="1532373"/>
            <a:ext cx="0" cy="3198892"/>
          </a:xfrm>
          <a:prstGeom prst="line">
            <a:avLst/>
          </a:prstGeom>
          <a:ln w="1905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8E2684D-9311-4611-851C-C302BF82D5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9962" y="685799"/>
            <a:ext cx="6288260" cy="4892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3" panose="05040102010807070707" pitchFamily="18" charset="2"/>
              <a:buChar char=""/>
            </a:pPr>
            <a:endParaRPr lang="en-US" sz="3200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  <a:buFont typeface="Wingdings 3" panose="05040102010807070707" pitchFamily="18" charset="2"/>
              <a:buChar char=""/>
            </a:pPr>
            <a:r>
              <a:rPr lang="en-US" sz="3200">
                <a:solidFill>
                  <a:schemeClr val="tx1"/>
                </a:solidFill>
              </a:rPr>
              <a:t>Python 3</a:t>
            </a:r>
            <a:endParaRPr lang="en-US">
              <a:solidFill>
                <a:schemeClr val="tx1"/>
              </a:solidFill>
            </a:endParaRPr>
          </a:p>
          <a:p>
            <a:pPr>
              <a:buFont typeface="Wingdings 3" panose="05040102010807070707" pitchFamily="18" charset="2"/>
              <a:buChar char=""/>
            </a:pPr>
            <a:r>
              <a:rPr lang="en-US" sz="3200" err="1">
                <a:solidFill>
                  <a:schemeClr val="tx1"/>
                </a:solidFill>
              </a:rPr>
              <a:t>Jupyter</a:t>
            </a:r>
            <a:r>
              <a:rPr lang="en-US" sz="3200">
                <a:solidFill>
                  <a:schemeClr val="tx1"/>
                </a:solidFill>
              </a:rPr>
              <a:t> Notebook </a:t>
            </a:r>
          </a:p>
          <a:p>
            <a:pPr>
              <a:buFont typeface="Wingdings 3" panose="05040102010807070707" pitchFamily="18" charset="2"/>
              <a:buChar char=""/>
            </a:pPr>
            <a:r>
              <a:rPr lang="en-US" sz="3200">
                <a:solidFill>
                  <a:schemeClr val="tx1"/>
                </a:solidFill>
              </a:rPr>
              <a:t>Anaconda</a:t>
            </a:r>
          </a:p>
          <a:p>
            <a:endParaRPr lang="en-US" sz="3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7013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545777-0FB6-410A-AACE-CCDB72093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505" y="5037924"/>
            <a:ext cx="9105899" cy="1507067"/>
          </a:xfrm>
        </p:spPr>
        <p:txBody>
          <a:bodyPr>
            <a:normAutofit fontScale="90000"/>
          </a:bodyPr>
          <a:lstStyle/>
          <a:p>
            <a:r>
              <a:rPr lang="en-US">
                <a:ea typeface="+mj-lt"/>
                <a:cs typeface="+mj-lt"/>
              </a:rPr>
              <a:t>PYTHON 3 - </a:t>
            </a:r>
            <a:r>
              <a:rPr lang="en-US" err="1">
                <a:ea typeface="+mj-lt"/>
                <a:cs typeface="+mj-lt"/>
              </a:rPr>
              <a:t>Instalação</a:t>
            </a:r>
            <a:r>
              <a:rPr lang="en-US">
                <a:ea typeface="+mj-lt"/>
                <a:cs typeface="+mj-lt"/>
              </a:rPr>
              <a:t>: </a:t>
            </a:r>
            <a:br>
              <a:rPr lang="en-US">
                <a:ea typeface="+mj-lt"/>
                <a:cs typeface="+mj-lt"/>
              </a:rPr>
            </a:br>
            <a:r>
              <a:rPr lang="pt-PT">
                <a:ea typeface="+mj-lt"/>
                <a:cs typeface="+mj-lt"/>
                <a:hlinkClick r:id="rId2"/>
              </a:rPr>
              <a:t>https://www.python.org/downloads/</a:t>
            </a:r>
            <a:endParaRPr lang="pt-PT">
              <a:ea typeface="+mj-lt"/>
              <a:cs typeface="+mj-lt"/>
            </a:endParaRPr>
          </a:p>
        </p:txBody>
      </p:sp>
      <p:pic>
        <p:nvPicPr>
          <p:cNvPr id="7" name="Imagem 7" descr="Uma imagem com captura de ecrã, monitor, ecrã, sentado&#10;&#10;Descrição gerada automaticamente">
            <a:extLst>
              <a:ext uri="{FF2B5EF4-FFF2-40B4-BE49-F238E27FC236}">
                <a16:creationId xmlns:a16="http://schemas.microsoft.com/office/drawing/2014/main" id="{C1EF9C91-42F9-405A-8590-98AFA1DBF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864" y="205439"/>
            <a:ext cx="8551126" cy="3640732"/>
          </a:xfrm>
          <a:prstGeom prst="rect">
            <a:avLst/>
          </a:prstGeom>
        </p:spPr>
      </p:pic>
      <p:pic>
        <p:nvPicPr>
          <p:cNvPr id="8" name="Imagem 8" descr="Uma imagem com mesa&#10;&#10;Descrição gerada automaticamente">
            <a:extLst>
              <a:ext uri="{FF2B5EF4-FFF2-40B4-BE49-F238E27FC236}">
                <a16:creationId xmlns:a16="http://schemas.microsoft.com/office/drawing/2014/main" id="{69E008CB-B6FA-4CB1-AD19-C798D7C401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4790" y="730404"/>
            <a:ext cx="6701882" cy="444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9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7" descr="Uma imagem com captura de ecrã, monitor, sentado, ecrã&#10;&#10;Descrição gerada automaticamente">
            <a:extLst>
              <a:ext uri="{FF2B5EF4-FFF2-40B4-BE49-F238E27FC236}">
                <a16:creationId xmlns:a16="http://schemas.microsoft.com/office/drawing/2014/main" id="{368D8FE4-EB2C-40A5-B3E3-7325FD6E2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85" y="149603"/>
            <a:ext cx="7008541" cy="279525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6A73B7F-CA25-4379-984F-E8FBA85DB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260" y="4961259"/>
            <a:ext cx="8534400" cy="1507067"/>
          </a:xfrm>
        </p:spPr>
        <p:txBody>
          <a:bodyPr>
            <a:normAutofit/>
          </a:bodyPr>
          <a:lstStyle/>
          <a:p>
            <a:r>
              <a:rPr lang="en-US" sz="3200">
                <a:ea typeface="+mj-lt"/>
                <a:cs typeface="+mj-lt"/>
              </a:rPr>
              <a:t>PYTHON 3 - </a:t>
            </a:r>
            <a:r>
              <a:rPr lang="en-US" sz="3200" err="1">
                <a:ea typeface="+mj-lt"/>
                <a:cs typeface="+mj-lt"/>
              </a:rPr>
              <a:t>Documentação</a:t>
            </a:r>
            <a:r>
              <a:rPr lang="en-US" sz="3200">
                <a:ea typeface="+mj-lt"/>
                <a:cs typeface="+mj-lt"/>
              </a:rPr>
              <a:t>:</a:t>
            </a:r>
            <a:br>
              <a:rPr lang="pt-PT" sz="3200">
                <a:ea typeface="+mj-lt"/>
                <a:cs typeface="+mj-lt"/>
              </a:rPr>
            </a:br>
            <a:r>
              <a:rPr lang="pt-PT" sz="3200">
                <a:ea typeface="+mj-lt"/>
                <a:cs typeface="+mj-lt"/>
                <a:hlinkClick r:id="rId3"/>
              </a:rPr>
              <a:t>https://www.python.org/doc/</a:t>
            </a:r>
            <a:r>
              <a:rPr lang="pt-PT" sz="3200">
                <a:ea typeface="+mj-lt"/>
                <a:cs typeface="+mj-lt"/>
              </a:rPr>
              <a:t> </a:t>
            </a:r>
            <a:endParaRPr lang="pt-PT" sz="3200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C1352244-1346-48D0-B385-F586BCFEE4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780" b="-224"/>
          <a:stretch/>
        </p:blipFill>
        <p:spPr>
          <a:xfrm>
            <a:off x="3562815" y="654498"/>
            <a:ext cx="8179298" cy="415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65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6" descr="Uma imagem com texto&#10;&#10;Descrição gerada automaticamente">
            <a:extLst>
              <a:ext uri="{FF2B5EF4-FFF2-40B4-BE49-F238E27FC236}">
                <a16:creationId xmlns:a16="http://schemas.microsoft.com/office/drawing/2014/main" id="{41F214D9-E02B-4749-991D-7179DC2FDC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15" t="4971" r="4684" b="292"/>
          <a:stretch/>
        </p:blipFill>
        <p:spPr>
          <a:xfrm>
            <a:off x="4845205" y="138875"/>
            <a:ext cx="7231408" cy="300300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9C3F3D-0654-44A8-9699-430DF50D6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652" y="5788309"/>
            <a:ext cx="11433717" cy="670726"/>
          </a:xfrm>
        </p:spPr>
        <p:txBody>
          <a:bodyPr>
            <a:normAutofit/>
          </a:bodyPr>
          <a:lstStyle/>
          <a:p>
            <a:r>
              <a:rPr lang="en-US" sz="3200" err="1">
                <a:ea typeface="+mj-lt"/>
                <a:cs typeface="+mj-lt"/>
              </a:rPr>
              <a:t>Jupyter</a:t>
            </a:r>
            <a:r>
              <a:rPr lang="en-US" sz="3200">
                <a:ea typeface="+mj-lt"/>
                <a:cs typeface="+mj-lt"/>
              </a:rPr>
              <a:t> Notebook – Online </a:t>
            </a:r>
            <a:r>
              <a:rPr lang="en-US" sz="3200">
                <a:ea typeface="+mj-lt"/>
                <a:cs typeface="+mj-lt"/>
                <a:hlinkClick r:id="rId3"/>
              </a:rPr>
              <a:t>https://jupyter.org/try</a:t>
            </a:r>
            <a:endParaRPr lang="en-US" sz="3200">
              <a:ea typeface="+mj-lt"/>
              <a:cs typeface="+mj-lt"/>
            </a:endParaRP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D37C939E-5C75-4C78-B263-9432804C1A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3599" b="14396"/>
          <a:stretch/>
        </p:blipFill>
        <p:spPr>
          <a:xfrm>
            <a:off x="424645" y="2107580"/>
            <a:ext cx="8077803" cy="3587321"/>
          </a:xfrm>
        </p:spPr>
      </p:pic>
    </p:spTree>
    <p:extLst>
      <p:ext uri="{BB962C8B-B14F-4D97-AF65-F5344CB8AC3E}">
        <p14:creationId xmlns:p14="http://schemas.microsoft.com/office/powerpoint/2010/main" val="3175387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91DB1B-8B0F-47CC-950F-2298ED63B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82" y="4579678"/>
            <a:ext cx="8988579" cy="1507067"/>
          </a:xfrm>
        </p:spPr>
        <p:txBody>
          <a:bodyPr>
            <a:noAutofit/>
          </a:bodyPr>
          <a:lstStyle/>
          <a:p>
            <a:r>
              <a:rPr lang="en-US" sz="3200">
                <a:ea typeface="+mj-lt"/>
                <a:cs typeface="+mj-lt"/>
              </a:rPr>
              <a:t>Anaconda - </a:t>
            </a:r>
            <a:r>
              <a:rPr lang="en-US" sz="3200" err="1">
                <a:ea typeface="+mj-lt"/>
                <a:cs typeface="+mj-lt"/>
              </a:rPr>
              <a:t>Instalação</a:t>
            </a:r>
            <a:r>
              <a:rPr lang="en-US" sz="3200">
                <a:ea typeface="+mj-lt"/>
                <a:cs typeface="+mj-lt"/>
              </a:rPr>
              <a:t>:</a:t>
            </a:r>
            <a:br>
              <a:rPr lang="en-US" sz="3200">
                <a:ea typeface="+mj-lt"/>
                <a:cs typeface="+mj-lt"/>
              </a:rPr>
            </a:br>
            <a:r>
              <a:rPr lang="en-US" sz="3200">
                <a:ea typeface="+mj-lt"/>
                <a:cs typeface="+mj-lt"/>
                <a:hlinkClick r:id="rId2"/>
              </a:rPr>
              <a:t>https://www.anaconda.com/products/individual</a:t>
            </a:r>
            <a:endParaRPr lang="pt-PT" sz="3200"/>
          </a:p>
        </p:txBody>
      </p:sp>
      <p:pic>
        <p:nvPicPr>
          <p:cNvPr id="4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92068E28-F131-4D50-997C-E16C77C0A1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5585" y="518532"/>
            <a:ext cx="5429725" cy="3234267"/>
          </a:xfrm>
        </p:spPr>
      </p:pic>
      <p:pic>
        <p:nvPicPr>
          <p:cNvPr id="5" name="Imagem 5" descr="Uma imagem com pássaro, flor&#10;&#10;Descrição gerada automaticamente">
            <a:extLst>
              <a:ext uri="{FF2B5EF4-FFF2-40B4-BE49-F238E27FC236}">
                <a16:creationId xmlns:a16="http://schemas.microsoft.com/office/drawing/2014/main" id="{C6D03D8E-5D26-42CF-96AC-1E6C02ADE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1375" y="1640506"/>
            <a:ext cx="6032809" cy="245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4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9340C5-9FD7-4A52-B654-AAE9EE448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681" y="4511145"/>
            <a:ext cx="8534400" cy="1507067"/>
          </a:xfrm>
        </p:spPr>
        <p:txBody>
          <a:bodyPr/>
          <a:lstStyle/>
          <a:p>
            <a:r>
              <a:rPr lang="en-US" sz="3200"/>
              <a:t>JUPYTER NOTEBOOK – anaconda</a:t>
            </a:r>
            <a:br>
              <a:rPr lang="en-US" sz="3200"/>
            </a:br>
            <a:r>
              <a:rPr lang="en-US" sz="3200" err="1"/>
              <a:t>Após</a:t>
            </a:r>
            <a:r>
              <a:rPr lang="en-US" sz="3200"/>
              <a:t> </a:t>
            </a:r>
            <a:r>
              <a:rPr lang="en-US" sz="3200" err="1"/>
              <a:t>instalação</a:t>
            </a:r>
            <a:r>
              <a:rPr lang="en-US" sz="3200"/>
              <a:t> </a:t>
            </a:r>
            <a:endParaRPr lang="pt-PT" sz="3200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98FC3FD2-4981-4A3F-BD52-914E3B1C00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1694" y="741556"/>
            <a:ext cx="2859582" cy="3615267"/>
          </a:xfrm>
        </p:spPr>
      </p:pic>
      <p:pic>
        <p:nvPicPr>
          <p:cNvPr id="5" name="Imagem 5">
            <a:extLst>
              <a:ext uri="{FF2B5EF4-FFF2-40B4-BE49-F238E27FC236}">
                <a16:creationId xmlns:a16="http://schemas.microsoft.com/office/drawing/2014/main" id="{9C043A16-988C-4830-919E-4D9A63B740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27" b="33333"/>
          <a:stretch/>
        </p:blipFill>
        <p:spPr>
          <a:xfrm>
            <a:off x="3748668" y="1852065"/>
            <a:ext cx="7324497" cy="2548630"/>
          </a:xfrm>
          <a:prstGeom prst="rect">
            <a:avLst/>
          </a:prstGeom>
        </p:spPr>
      </p:pic>
      <p:sp>
        <p:nvSpPr>
          <p:cNvPr id="7" name="Seta: Em Ângulo 6">
            <a:extLst>
              <a:ext uri="{FF2B5EF4-FFF2-40B4-BE49-F238E27FC236}">
                <a16:creationId xmlns:a16="http://schemas.microsoft.com/office/drawing/2014/main" id="{CD8A0A18-A3E5-4008-A5E4-E3C10A64A793}"/>
              </a:ext>
            </a:extLst>
          </p:cNvPr>
          <p:cNvSpPr/>
          <p:nvPr/>
        </p:nvSpPr>
        <p:spPr>
          <a:xfrm rot="5400000">
            <a:off x="4033832" y="595985"/>
            <a:ext cx="817756" cy="1115120"/>
          </a:xfrm>
          <a:prstGeom prst="bentArrow">
            <a:avLst/>
          </a:prstGeom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171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8AF0E6-22FF-495E-B40F-4E4ECADF3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675" y="277747"/>
            <a:ext cx="8534400" cy="1507067"/>
          </a:xfrm>
        </p:spPr>
        <p:txBody>
          <a:bodyPr>
            <a:normAutofit fontScale="90000"/>
          </a:bodyPr>
          <a:lstStyle/>
          <a:p>
            <a:r>
              <a:rPr lang="pt-PT"/>
              <a:t>Outro Exemplo de programa:</a:t>
            </a:r>
            <a:br>
              <a:rPr lang="pt-PT"/>
            </a:br>
            <a:r>
              <a:rPr lang="pt-PT">
                <a:ea typeface="+mj-lt"/>
                <a:cs typeface="+mj-lt"/>
                <a:hlinkClick r:id="rId2"/>
              </a:rPr>
              <a:t>https://www.jetbrains.com/lp/pycharm-anaconda/?=</a:t>
            </a:r>
            <a:endParaRPr lang="pt-PT">
              <a:ea typeface="+mj-lt"/>
              <a:cs typeface="+mj-lt"/>
            </a:endParaRPr>
          </a:p>
        </p:txBody>
      </p:sp>
      <p:pic>
        <p:nvPicPr>
          <p:cNvPr id="4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FA9F7568-416E-42D6-BFA9-0FF1BD8FA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839" y="2169482"/>
            <a:ext cx="7882052" cy="318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8836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7E134C76-7FB4-4BB7-9322-DD8A4B179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Snip Single Corner Rectangle 17">
            <a:extLst>
              <a:ext uri="{FF2B5EF4-FFF2-40B4-BE49-F238E27FC236}">
                <a16:creationId xmlns:a16="http://schemas.microsoft.com/office/drawing/2014/main" id="{C0C57804-4F33-4D85-AA3E-DA0F214BB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B0A6F2-294C-4048-BD62-164FC1E2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9678988" cy="36734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err="1">
                <a:ea typeface="+mj-lt"/>
                <a:cs typeface="+mj-lt"/>
              </a:rPr>
              <a:t>dúvidas</a:t>
            </a:r>
            <a:endParaRPr lang="pt-PT" err="1"/>
          </a:p>
        </p:txBody>
      </p:sp>
    </p:spTree>
    <p:extLst>
      <p:ext uri="{BB962C8B-B14F-4D97-AF65-F5344CB8AC3E}">
        <p14:creationId xmlns:p14="http://schemas.microsoft.com/office/powerpoint/2010/main" val="562237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0FE681-1E05-478A-89DC-5F7AB37CF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53B7AA2-E11F-4A92-B86E-B17481D06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98" y="685799"/>
            <a:ext cx="4037396" cy="4892040"/>
          </a:xfrm>
        </p:spPr>
        <p:txBody>
          <a:bodyPr>
            <a:normAutofit/>
          </a:bodyPr>
          <a:lstStyle/>
          <a:p>
            <a:pPr algn="r"/>
            <a:r>
              <a:rPr lang="pt-PT" b="1"/>
              <a:t>Linguagem natural</a:t>
            </a:r>
            <a:br>
              <a:rPr lang="pt-PT" b="1"/>
            </a:br>
            <a:r>
              <a:rPr lang="pt-PT" u="sng">
                <a:solidFill>
                  <a:srgbClr val="FF0000"/>
                </a:solidFill>
              </a:rPr>
              <a:t>vs</a:t>
            </a:r>
            <a:br>
              <a:rPr lang="pt-PT"/>
            </a:br>
            <a:r>
              <a:rPr lang="pt-PT" b="1"/>
              <a:t>linguagem de máquina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E2F21DC-5F0E-42CF-B89C-C1E25E175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0783" y="1532373"/>
            <a:ext cx="0" cy="3198892"/>
          </a:xfrm>
          <a:prstGeom prst="line">
            <a:avLst/>
          </a:prstGeom>
          <a:ln w="1905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01BB022-37BA-4527-B70F-AB4A3B175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9962" y="685799"/>
            <a:ext cx="6984945" cy="4892040"/>
          </a:xfrm>
        </p:spPr>
        <p:txBody>
          <a:bodyPr>
            <a:normAutofit/>
          </a:bodyPr>
          <a:lstStyle/>
          <a:p>
            <a:r>
              <a:rPr lang="pt-PT">
                <a:solidFill>
                  <a:schemeClr val="tx1"/>
                </a:solidFill>
              </a:rPr>
              <a:t>Uma linguagem tem na sua base quatro elementos:</a:t>
            </a:r>
          </a:p>
          <a:p>
            <a:pPr lvl="1"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Alfabeto;</a:t>
            </a:r>
          </a:p>
          <a:p>
            <a:pPr lvl="1"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Léxico;</a:t>
            </a:r>
          </a:p>
          <a:p>
            <a:pPr lvl="1"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Sintaxe;</a:t>
            </a:r>
          </a:p>
          <a:p>
            <a:pPr lvl="1"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Semântica;</a:t>
            </a:r>
          </a:p>
        </p:txBody>
      </p:sp>
    </p:spTree>
    <p:extLst>
      <p:ext uri="{BB962C8B-B14F-4D97-AF65-F5344CB8AC3E}">
        <p14:creationId xmlns:p14="http://schemas.microsoft.com/office/powerpoint/2010/main" val="2759111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0FE681-1E05-478A-89DC-5F7AB37CF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53B7AA2-E11F-4A92-B86E-B17481D06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98" y="685799"/>
            <a:ext cx="4037396" cy="4892040"/>
          </a:xfrm>
        </p:spPr>
        <p:txBody>
          <a:bodyPr>
            <a:normAutofit/>
          </a:bodyPr>
          <a:lstStyle/>
          <a:p>
            <a:pPr algn="r"/>
            <a:r>
              <a:rPr lang="pt-PT" b="1"/>
              <a:t>Linguagem natural</a:t>
            </a:r>
            <a:br>
              <a:rPr lang="pt-PT" b="1"/>
            </a:br>
            <a:r>
              <a:rPr lang="pt-PT" u="sng">
                <a:solidFill>
                  <a:srgbClr val="FF0000"/>
                </a:solidFill>
              </a:rPr>
              <a:t>vs</a:t>
            </a:r>
            <a:br>
              <a:rPr lang="pt-PT"/>
            </a:br>
            <a:r>
              <a:rPr lang="pt-PT" b="1"/>
              <a:t>linguagem de máquina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E2F21DC-5F0E-42CF-B89C-C1E25E175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0783" y="1532373"/>
            <a:ext cx="0" cy="3198892"/>
          </a:xfrm>
          <a:prstGeom prst="line">
            <a:avLst/>
          </a:prstGeom>
          <a:ln w="1905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01BB022-37BA-4527-B70F-AB4A3B175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9962" y="685799"/>
            <a:ext cx="6984945" cy="5574212"/>
          </a:xfrm>
        </p:spPr>
        <p:txBody>
          <a:bodyPr>
            <a:normAutofit/>
          </a:bodyPr>
          <a:lstStyle/>
          <a:p>
            <a:endParaRPr lang="pt-PT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</a:pPr>
            <a:endParaRPr lang="pt-PT">
              <a:solidFill>
                <a:schemeClr val="tx1"/>
              </a:solidFill>
            </a:endParaRPr>
          </a:p>
          <a:p>
            <a:pPr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Uma linguagem tem na sua base quatro elementos:</a:t>
            </a:r>
          </a:p>
          <a:p>
            <a:pPr lvl="1"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Alfabeto;</a:t>
            </a:r>
          </a:p>
          <a:p>
            <a:pPr lvl="2"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Um conjunto de comandos é designado de </a:t>
            </a:r>
            <a:r>
              <a:rPr lang="pt-PT" i="1">
                <a:solidFill>
                  <a:schemeClr val="tx1"/>
                </a:solidFill>
              </a:rPr>
              <a:t>instruction list</a:t>
            </a:r>
            <a:r>
              <a:rPr lang="pt-PT">
                <a:solidFill>
                  <a:schemeClr val="tx1"/>
                </a:solidFill>
              </a:rPr>
              <a:t> (</a:t>
            </a:r>
            <a:r>
              <a:rPr lang="pt-PT" b="1" i="1">
                <a:solidFill>
                  <a:schemeClr val="tx1"/>
                </a:solidFill>
              </a:rPr>
              <a:t>IL</a:t>
            </a:r>
            <a:r>
              <a:rPr lang="pt-PT">
                <a:solidFill>
                  <a:schemeClr val="tx1"/>
                </a:solidFill>
              </a:rPr>
              <a:t>);</a:t>
            </a:r>
          </a:p>
          <a:p>
            <a:pPr lvl="2"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A </a:t>
            </a:r>
            <a:r>
              <a:rPr lang="pt-PT" i="1">
                <a:solidFill>
                  <a:schemeClr val="tx1"/>
                </a:solidFill>
              </a:rPr>
              <a:t>IL</a:t>
            </a:r>
            <a:r>
              <a:rPr lang="pt-PT">
                <a:solidFill>
                  <a:schemeClr val="tx1"/>
                </a:solidFill>
              </a:rPr>
              <a:t> representa o alfabeto da linguagem de máquina;</a:t>
            </a:r>
          </a:p>
          <a:p>
            <a:pPr lvl="2"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É um conjunto de símbolos rudimentar, que existe para criar palavras, neste caso, comandos.</a:t>
            </a:r>
          </a:p>
          <a:p>
            <a:pPr lvl="1"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Léxico;</a:t>
            </a:r>
          </a:p>
          <a:p>
            <a:pPr lvl="1"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Sintaxe;</a:t>
            </a:r>
          </a:p>
          <a:p>
            <a:pPr lvl="1">
              <a:buClr>
                <a:srgbClr val="FFFFFF"/>
              </a:buClr>
            </a:pPr>
            <a:r>
              <a:rPr lang="pt-PT">
                <a:solidFill>
                  <a:schemeClr val="tx1"/>
                </a:solidFill>
              </a:rPr>
              <a:t>Semântica;</a:t>
            </a:r>
          </a:p>
        </p:txBody>
      </p:sp>
    </p:spTree>
    <p:extLst>
      <p:ext uri="{BB962C8B-B14F-4D97-AF65-F5344CB8AC3E}">
        <p14:creationId xmlns:p14="http://schemas.microsoft.com/office/powerpoint/2010/main" val="3210027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4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6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8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2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4">
            <a:extLst>
              <a:ext uri="{FF2B5EF4-FFF2-40B4-BE49-F238E27FC236}">
                <a16:creationId xmlns:a16="http://schemas.microsoft.com/office/drawing/2014/main" id="{58A973E8-C2D4-4C81-8ADE-C5C021A615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AFBB1C9-457C-43B9-8C32-BB977F121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1" y="4473679"/>
            <a:ext cx="9552558" cy="123325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/>
              <a:t>Linguagem de programação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08E251A-5371-4E82-A0F3-2CA0C15AB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31AC21F-237B-4CA8-BC96-29F3607FA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959094C-A1B3-4AD4-9AAE-0FCDDD798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5EC0EFA-8A7F-4299-A623-3EE741461B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65D7216-F9AF-42BE-99AD-1904DEF6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DE3349B-AD7F-48C8-9300-D81D69436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Snip Diagonal Corner Rectangle 12">
            <a:extLst>
              <a:ext uri="{FF2B5EF4-FFF2-40B4-BE49-F238E27FC236}">
                <a16:creationId xmlns:a16="http://schemas.microsoft.com/office/drawing/2014/main" id="{E05CABE9-5E7C-4773-BFCD-24B199FA1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251" y="690851"/>
            <a:ext cx="9615670" cy="3607302"/>
          </a:xfrm>
          <a:prstGeom prst="snip2DiagRect">
            <a:avLst>
              <a:gd name="adj1" fmla="val 12305"/>
              <a:gd name="adj2" fmla="val 0"/>
            </a:avLst>
          </a:prstGeom>
          <a:solidFill>
            <a:schemeClr val="tx1"/>
          </a:solidFill>
          <a:ln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FC14FF0E-8374-46A8-9B4B-61D4AE4835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049" r="1" b="25138"/>
          <a:stretch/>
        </p:blipFill>
        <p:spPr>
          <a:xfrm>
            <a:off x="834934" y="854087"/>
            <a:ext cx="9290304" cy="3280831"/>
          </a:xfrm>
          <a:custGeom>
            <a:avLst/>
            <a:gdLst/>
            <a:ahLst/>
            <a:cxnLst/>
            <a:rect l="l" t="t" r="r" b="b"/>
            <a:pathLst>
              <a:path w="9290304" h="3280831">
                <a:moveTo>
                  <a:pt x="402071" y="0"/>
                </a:moveTo>
                <a:lnTo>
                  <a:pt x="9290304" y="0"/>
                </a:lnTo>
                <a:lnTo>
                  <a:pt x="9290304" y="2876895"/>
                </a:lnTo>
                <a:lnTo>
                  <a:pt x="8886368" y="3280831"/>
                </a:lnTo>
                <a:lnTo>
                  <a:pt x="0" y="3280831"/>
                </a:lnTo>
                <a:lnTo>
                  <a:pt x="0" y="40207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4626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D6CFB6C-6ECB-4250-B68E-01966297A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8359141-C085-46E4-B4EC-42F9599BA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A903156-0F0C-44A5-9019-0CAF51EB4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6E5E851-3725-463F-9451-2FFEF5D3E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4209D59-6810-40C2-B8D6-6DACF8A06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0BE1027C-ABCB-4C82-91A2-F67B9A5A6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C828B5-4374-4423-B082-1049882AC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41" y="4473679"/>
            <a:ext cx="9552558" cy="123325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Interpreter vs compiler</a:t>
            </a:r>
            <a:endParaRPr lang="pt-PT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CC57C46-4659-4AF2-9180-2DEED214C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FB52317-0F00-40C0-B1F2-33ED6D30D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468ACF9-4EF2-4251-9FAD-3F225BF74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E4A3ECD-6924-4912-B117-3C617B58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1DFE1F5-FA7A-403F-B9D9-0434E2BE2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92CF27E4-09D0-444E-B18D-F90487103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Snip Diagonal Corner Rectangle 12">
            <a:extLst>
              <a:ext uri="{FF2B5EF4-FFF2-40B4-BE49-F238E27FC236}">
                <a16:creationId xmlns:a16="http://schemas.microsoft.com/office/drawing/2014/main" id="{FDAF26D5-7469-49F5-902D-571FA58A7E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251" y="690851"/>
            <a:ext cx="9615670" cy="3584587"/>
          </a:xfrm>
          <a:prstGeom prst="snip2DiagRect">
            <a:avLst>
              <a:gd name="adj1" fmla="val 12305"/>
              <a:gd name="adj2" fmla="val 0"/>
            </a:avLst>
          </a:prstGeom>
          <a:solidFill>
            <a:schemeClr val="tx1"/>
          </a:solidFill>
          <a:ln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6">
            <a:extLst>
              <a:ext uri="{FF2B5EF4-FFF2-40B4-BE49-F238E27FC236}">
                <a16:creationId xmlns:a16="http://schemas.microsoft.com/office/drawing/2014/main" id="{E8745A9D-655D-4194-8527-C28AAA3475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76775" y="1492895"/>
            <a:ext cx="4155577" cy="2058841"/>
          </a:xfrm>
          <a:prstGeom prst="rect">
            <a:avLst/>
          </a:prstGeom>
        </p:spPr>
      </p:pic>
      <p:pic>
        <p:nvPicPr>
          <p:cNvPr id="5" name="Imagem 5">
            <a:extLst>
              <a:ext uri="{FF2B5EF4-FFF2-40B4-BE49-F238E27FC236}">
                <a16:creationId xmlns:a16="http://schemas.microsoft.com/office/drawing/2014/main" id="{59F324C4-B73C-4456-92ED-9F12665C0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953" y="1490889"/>
            <a:ext cx="4157293" cy="205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549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11F35AE-7F5A-42E1-B3B2-146E628EE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73A3ACB-7010-443C-89D7-CA99AE0D93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641" y="3949438"/>
            <a:ext cx="9552558" cy="1443483"/>
          </a:xfrm>
        </p:spPr>
        <p:txBody>
          <a:bodyPr>
            <a:normAutofit/>
          </a:bodyPr>
          <a:lstStyle/>
          <a:p>
            <a:r>
              <a:rPr lang="pt-PT"/>
              <a:t>Dados históricos</a:t>
            </a:r>
          </a:p>
        </p:txBody>
      </p:sp>
      <p:pic>
        <p:nvPicPr>
          <p:cNvPr id="7" name="Imagem 7">
            <a:extLst>
              <a:ext uri="{FF2B5EF4-FFF2-40B4-BE49-F238E27FC236}">
                <a16:creationId xmlns:a16="http://schemas.microsoft.com/office/drawing/2014/main" id="{A21D84F8-8F67-484A-B5EC-78D269B730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761" r="-3" b="21294"/>
          <a:stretch/>
        </p:blipFill>
        <p:spPr>
          <a:xfrm>
            <a:off x="684211" y="804672"/>
            <a:ext cx="7543799" cy="2917756"/>
          </a:xfrm>
          <a:custGeom>
            <a:avLst/>
            <a:gdLst/>
            <a:ahLst/>
            <a:cxnLst/>
            <a:rect l="l" t="t" r="r" b="b"/>
            <a:pathLst>
              <a:path w="7543799" h="2917756">
                <a:moveTo>
                  <a:pt x="325906" y="0"/>
                </a:moveTo>
                <a:lnTo>
                  <a:pt x="7543799" y="0"/>
                </a:lnTo>
                <a:lnTo>
                  <a:pt x="7543799" y="2601638"/>
                </a:lnTo>
                <a:lnTo>
                  <a:pt x="7227681" y="2917756"/>
                </a:lnTo>
                <a:lnTo>
                  <a:pt x="0" y="2917756"/>
                </a:lnTo>
                <a:lnTo>
                  <a:pt x="0" y="325906"/>
                </a:lnTo>
                <a:close/>
              </a:path>
            </a:pathLst>
          </a:custGeom>
          <a:ln w="15875"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A4D0269D-39E2-42E4-AD56-F65D629C9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C4175A4-E4D7-4D1A-93E8-FD679229F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45E9403-561B-4CEC-B6F7-9BD476FB4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FE00C17-2C9E-48CF-9BC3-61B34FD13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A37D796-28F7-4A9C-AD5B-7D8CCE81E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2E25AE7-6B25-4C75-85E5-733E8A4CE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4834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DA3A76A-4B4C-456C-9E11-7C85352E4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E81EFE3-8327-4868-BEE0-688458CF9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44753" y="621360"/>
            <a:ext cx="7154944" cy="3036240"/>
          </a:xfrm>
        </p:spPr>
        <p:txBody>
          <a:bodyPr>
            <a:normAutofit/>
          </a:bodyPr>
          <a:lstStyle/>
          <a:p>
            <a:r>
              <a:rPr lang="pt-PT"/>
              <a:t>1991 </a:t>
            </a:r>
            <a:br>
              <a:rPr lang="pt-PT"/>
            </a:br>
            <a:r>
              <a:rPr lang="pt-PT"/>
              <a:t>Guido van Rossum</a:t>
            </a:r>
          </a:p>
        </p:txBody>
      </p:sp>
      <p:pic>
        <p:nvPicPr>
          <p:cNvPr id="4" name="Imagem 4" descr="Uma imagem com pessoa, edifício, homem, exterior&#10;&#10;Descrição gerada automaticamente">
            <a:extLst>
              <a:ext uri="{FF2B5EF4-FFF2-40B4-BE49-F238E27FC236}">
                <a16:creationId xmlns:a16="http://schemas.microsoft.com/office/drawing/2014/main" id="{61C2133A-5444-42E6-B259-6FC7D7D781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98" r="424" b="1"/>
          <a:stretch/>
        </p:blipFill>
        <p:spPr>
          <a:xfrm>
            <a:off x="633999" y="620721"/>
            <a:ext cx="4001315" cy="5277159"/>
          </a:xfrm>
          <a:custGeom>
            <a:avLst/>
            <a:gdLst/>
            <a:ahLst/>
            <a:cxnLst/>
            <a:rect l="l" t="t" r="r" b="b"/>
            <a:pathLst>
              <a:path w="3280141" h="4571999">
                <a:moveTo>
                  <a:pt x="344814" y="0"/>
                </a:moveTo>
                <a:lnTo>
                  <a:pt x="3280141" y="0"/>
                </a:lnTo>
                <a:lnTo>
                  <a:pt x="3280141" y="4172808"/>
                </a:lnTo>
                <a:lnTo>
                  <a:pt x="2880950" y="4571999"/>
                </a:lnTo>
                <a:lnTo>
                  <a:pt x="0" y="4571999"/>
                </a:lnTo>
                <a:lnTo>
                  <a:pt x="0" y="344814"/>
                </a:lnTo>
                <a:close/>
              </a:path>
            </a:pathLst>
          </a:cu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DD4CBF5D-710D-4A8C-B442-E5D986747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D9ADFAC-F7DF-40A7-8F80-B7A92671EA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83F67D8-5F47-449F-990F-A3EAD3DDB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C5A41C4-4EA6-4CBD-A7CE-467A86B980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25FA7EA-F587-4CA2-8409-5BC791A45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DA58F87-0089-45DB-BDA9-0CF6C0ABD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11970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EB88142C-D3C4-43DC-A844-A7D9ECB0F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3F7EBEB-9822-4977-87B1-61F1D39505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3" y="685799"/>
            <a:ext cx="4781147" cy="4892676"/>
          </a:xfrm>
        </p:spPr>
        <p:txBody>
          <a:bodyPr anchor="ctr">
            <a:normAutofit/>
          </a:bodyPr>
          <a:lstStyle/>
          <a:p>
            <a:pPr algn="r"/>
            <a:r>
              <a:rPr lang="pt-PT" sz="5200"/>
              <a:t>Objetivos: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6DC9EF-092A-4FEF-8A40-0E509CA79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bg2">
              <a:alpha val="9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B21279-5416-47A9-BAF8-99D3D027CF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14254" y="685799"/>
            <a:ext cx="6035771" cy="4891752"/>
          </a:xfrm>
        </p:spPr>
        <p:txBody>
          <a:bodyPr anchor="ctr">
            <a:normAutofit/>
          </a:bodyPr>
          <a:lstStyle/>
          <a:p>
            <a:pPr marL="342900" indent="-342900">
              <a:lnSpc>
                <a:spcPct val="90000"/>
              </a:lnSpc>
              <a:buFont typeface="Wingdings" panose="05040102010807070707" pitchFamily="18" charset="2"/>
              <a:buChar char="v"/>
            </a:pPr>
            <a:r>
              <a:rPr lang="pt-PT" sz="3700">
                <a:solidFill>
                  <a:schemeClr val="tx2">
                    <a:lumMod val="60000"/>
                    <a:lumOff val="40000"/>
                  </a:schemeClr>
                </a:solidFill>
              </a:rPr>
              <a:t>Linguagem fácil e intuitiva;</a:t>
            </a:r>
          </a:p>
          <a:p>
            <a:pPr marL="342900" indent="-3429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v"/>
            </a:pPr>
            <a:r>
              <a:rPr lang="pt-PT" sz="3700">
                <a:solidFill>
                  <a:schemeClr val="tx2">
                    <a:lumMod val="60000"/>
                    <a:lumOff val="40000"/>
                  </a:schemeClr>
                </a:solidFill>
              </a:rPr>
              <a:t>Open Source;</a:t>
            </a:r>
          </a:p>
          <a:p>
            <a:pPr marL="342900" indent="-3429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v"/>
            </a:pPr>
            <a:r>
              <a:rPr lang="pt-PT" sz="3700">
                <a:solidFill>
                  <a:schemeClr val="tx2">
                    <a:lumMod val="60000"/>
                    <a:lumOff val="40000"/>
                  </a:schemeClr>
                </a:solidFill>
              </a:rPr>
              <a:t>Código semelhante a um inglês básico;</a:t>
            </a:r>
          </a:p>
          <a:p>
            <a:pPr marL="342900" indent="-3429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v"/>
            </a:pPr>
            <a:r>
              <a:rPr lang="pt-PT" sz="3700">
                <a:solidFill>
                  <a:schemeClr val="tx2">
                    <a:lumMod val="60000"/>
                    <a:lumOff val="40000"/>
                  </a:schemeClr>
                </a:solidFill>
              </a:rPr>
              <a:t>Adequado para tarefas diárias;</a:t>
            </a:r>
          </a:p>
        </p:txBody>
      </p:sp>
    </p:spTree>
    <p:extLst>
      <p:ext uri="{BB962C8B-B14F-4D97-AF65-F5344CB8AC3E}">
        <p14:creationId xmlns:p14="http://schemas.microsoft.com/office/powerpoint/2010/main" val="3174001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EB88142C-D3C4-43DC-A844-A7D9ECB0F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3F7EBEB-9822-4977-87B1-61F1D39505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3" y="685799"/>
            <a:ext cx="4781147" cy="4892676"/>
          </a:xfrm>
        </p:spPr>
        <p:txBody>
          <a:bodyPr anchor="ctr">
            <a:normAutofit/>
          </a:bodyPr>
          <a:lstStyle/>
          <a:p>
            <a:pPr algn="r"/>
            <a:r>
              <a:rPr lang="pt-PT" sz="5200"/>
              <a:t>Objetivos: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6DC9EF-092A-4FEF-8A40-0E509CA79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bg2">
              <a:alpha val="9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B21279-5416-47A9-BAF8-99D3D027CF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14254" y="685799"/>
            <a:ext cx="6035771" cy="4891752"/>
          </a:xfrm>
        </p:spPr>
        <p:txBody>
          <a:bodyPr anchor="ctr">
            <a:normAutofit/>
          </a:bodyPr>
          <a:lstStyle/>
          <a:p>
            <a:pPr marL="342900" indent="-342900">
              <a:lnSpc>
                <a:spcPct val="90000"/>
              </a:lnSpc>
              <a:buFont typeface="Wingdings" panose="05040102010807070707" pitchFamily="18" charset="2"/>
              <a:buChar char="v"/>
            </a:pPr>
            <a:r>
              <a:rPr lang="pt-PT" sz="3700">
                <a:solidFill>
                  <a:schemeClr val="tx2">
                    <a:lumMod val="60000"/>
                    <a:lumOff val="40000"/>
                  </a:schemeClr>
                </a:solidFill>
              </a:rPr>
              <a:t>Linguagem fácil e intuitiva;</a:t>
            </a:r>
          </a:p>
          <a:p>
            <a:pPr marL="342900" indent="-3429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v"/>
            </a:pPr>
            <a:r>
              <a:rPr lang="pt-PT" sz="3700">
                <a:solidFill>
                  <a:schemeClr val="tx2">
                    <a:lumMod val="60000"/>
                    <a:lumOff val="40000"/>
                  </a:schemeClr>
                </a:solidFill>
              </a:rPr>
              <a:t>Open Source;</a:t>
            </a:r>
          </a:p>
          <a:p>
            <a:pPr marL="342900" indent="-3429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v"/>
            </a:pPr>
            <a:r>
              <a:rPr lang="pt-PT" sz="3700">
                <a:solidFill>
                  <a:schemeClr val="tx2">
                    <a:lumMod val="60000"/>
                    <a:lumOff val="40000"/>
                  </a:schemeClr>
                </a:solidFill>
              </a:rPr>
              <a:t>Código semelhante a um inglês básico;</a:t>
            </a:r>
          </a:p>
          <a:p>
            <a:pPr marL="342900" indent="-342900">
              <a:lnSpc>
                <a:spcPct val="90000"/>
              </a:lnSpc>
              <a:buClr>
                <a:srgbClr val="FFFFFF"/>
              </a:buClr>
              <a:buFont typeface="Wingdings" panose="05040102010807070707" pitchFamily="18" charset="2"/>
              <a:buChar char="v"/>
            </a:pPr>
            <a:r>
              <a:rPr lang="pt-PT" sz="3700">
                <a:solidFill>
                  <a:schemeClr val="tx2">
                    <a:lumMod val="60000"/>
                    <a:lumOff val="40000"/>
                  </a:schemeClr>
                </a:solidFill>
              </a:rPr>
              <a:t>Adequado para tarefas diárias;</a:t>
            </a:r>
          </a:p>
        </p:txBody>
      </p:sp>
      <p:pic>
        <p:nvPicPr>
          <p:cNvPr id="7" name="Imagem 7">
            <a:extLst>
              <a:ext uri="{FF2B5EF4-FFF2-40B4-BE49-F238E27FC236}">
                <a16:creationId xmlns:a16="http://schemas.microsoft.com/office/drawing/2014/main" id="{89FA53DB-3F9D-459D-A31D-F37A8BC9F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914" y="547914"/>
            <a:ext cx="5762171" cy="576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357693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19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0" baseType="lpstr">
      <vt:lpstr>Slice</vt:lpstr>
      <vt:lpstr>B, A, Ba em Python</vt:lpstr>
      <vt:lpstr>Linguagem natural vs linguagem de máquina</vt:lpstr>
      <vt:lpstr>Linguagem natural vs linguagem de máquina</vt:lpstr>
      <vt:lpstr>Linguagem de programação</vt:lpstr>
      <vt:lpstr>Interpreter vs compiler</vt:lpstr>
      <vt:lpstr>Dados históricos</vt:lpstr>
      <vt:lpstr>1991  Guido van Rossum</vt:lpstr>
      <vt:lpstr>Objetivos:</vt:lpstr>
      <vt:lpstr>Objetivos:</vt:lpstr>
      <vt:lpstr>Principais concorrentes</vt:lpstr>
      <vt:lpstr>Apresentação do PowerPoint</vt:lpstr>
      <vt:lpstr>Programas</vt:lpstr>
      <vt:lpstr>PYTHON 3 - Instalação:  https://www.python.org/downloads/</vt:lpstr>
      <vt:lpstr>PYTHON 3 - Documentação: https://www.python.org/doc/ </vt:lpstr>
      <vt:lpstr>Jupyter Notebook – Online https://jupyter.org/try</vt:lpstr>
      <vt:lpstr>Anaconda - Instalação: https://www.anaconda.com/products/individual</vt:lpstr>
      <vt:lpstr>JUPYTER NOTEBOOK – anaconda Após instalação </vt:lpstr>
      <vt:lpstr>Outro Exemplo de programa: https://www.jetbrains.com/lp/pycharm-anaconda/?=</vt:lpstr>
      <vt:lpstr>dúvidas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4</cp:revision>
  <dcterms:created xsi:type="dcterms:W3CDTF">2021-01-22T14:58:57Z</dcterms:created>
  <dcterms:modified xsi:type="dcterms:W3CDTF">2021-01-25T11:40:11Z</dcterms:modified>
</cp:coreProperties>
</file>

<file path=docProps/thumbnail.jpeg>
</file>